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6" r:id="rId2"/>
    <p:sldId id="262" r:id="rId3"/>
    <p:sldId id="265" r:id="rId4"/>
    <p:sldId id="277" r:id="rId5"/>
    <p:sldId id="263" r:id="rId6"/>
    <p:sldId id="284" r:id="rId7"/>
    <p:sldId id="273" r:id="rId8"/>
    <p:sldId id="274" r:id="rId9"/>
    <p:sldId id="278" r:id="rId10"/>
    <p:sldId id="279" r:id="rId11"/>
    <p:sldId id="282" r:id="rId12"/>
    <p:sldId id="281" r:id="rId13"/>
    <p:sldId id="283" r:id="rId14"/>
    <p:sldId id="267" r:id="rId15"/>
    <p:sldId id="268" r:id="rId16"/>
    <p:sldId id="269" r:id="rId17"/>
    <p:sldId id="270" r:id="rId18"/>
    <p:sldId id="275" r:id="rId19"/>
    <p:sldId id="276" r:id="rId20"/>
    <p:sldId id="287" r:id="rId21"/>
    <p:sldId id="288" r:id="rId22"/>
    <p:sldId id="289" r:id="rId23"/>
    <p:sldId id="290" r:id="rId24"/>
    <p:sldId id="291" r:id="rId25"/>
    <p:sldId id="292" r:id="rId26"/>
    <p:sldId id="285" r:id="rId27"/>
    <p:sldId id="286" r:id="rId28"/>
    <p:sldId id="293" r:id="rId29"/>
    <p:sldId id="294" r:id="rId30"/>
    <p:sldId id="307" r:id="rId31"/>
    <p:sldId id="29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1692" autoAdjust="0"/>
  </p:normalViewPr>
  <p:slideViewPr>
    <p:cSldViewPr snapToGrid="0">
      <p:cViewPr varScale="1">
        <p:scale>
          <a:sx n="53" d="100"/>
          <a:sy n="53" d="100"/>
        </p:scale>
        <p:origin x="179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74F94-A8C5-4F9A-AB68-D7A622100F5F}" type="datetimeFigureOut">
              <a:rPr lang="en-150" smtClean="0"/>
              <a:t>11/02/2020</a:t>
            </a:fld>
            <a:endParaRPr lang="en-15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15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6D215-9B82-4691-9CD8-243664F44040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907493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.polleverywhere.com/activities?group_id=-1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https://beta.polleverywhere.com/activities?group_id=-1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6D215-9B82-4691-9CD8-243664F44040}" type="slidenum">
              <a:rPr lang="en-150" smtClean="0"/>
              <a:t>1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806369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is activation function </a:t>
            </a:r>
          </a:p>
          <a:p>
            <a:r>
              <a:rPr lang="en-US" dirty="0"/>
              <a:t>When the neural fires </a:t>
            </a:r>
          </a:p>
          <a:p>
            <a:r>
              <a:rPr lang="en-US" dirty="0"/>
              <a:t>Very useful because it keeps our data simple without losing any of the importance </a:t>
            </a:r>
          </a:p>
          <a:p>
            <a:r>
              <a:rPr lang="en-US" dirty="0"/>
              <a:t>Example of the house price and no of bedrooms and the area </a:t>
            </a:r>
            <a:endParaRPr lang="en-150" dirty="0"/>
          </a:p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6D215-9B82-4691-9CD8-243664F44040}" type="slidenum">
              <a:rPr lang="en-150" smtClean="0"/>
              <a:t>15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238913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 calculation on the board </a:t>
            </a:r>
          </a:p>
          <a:p>
            <a:r>
              <a:rPr lang="en-US" dirty="0" err="1"/>
              <a:t>Einai</a:t>
            </a:r>
            <a:r>
              <a:rPr lang="en-US" dirty="0"/>
              <a:t> to proto row me to </a:t>
            </a:r>
            <a:r>
              <a:rPr lang="en-US" dirty="0" err="1"/>
              <a:t>colum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6D215-9B82-4691-9CD8-243664F44040}" type="slidenum">
              <a:rPr lang="en-150" smtClean="0"/>
              <a:t>19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384918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what we have here</a:t>
            </a:r>
          </a:p>
          <a:p>
            <a:endParaRPr lang="en-US" dirty="0"/>
          </a:p>
          <a:p>
            <a:r>
              <a:rPr lang="en-US" dirty="0"/>
              <a:t>Explain the picture </a:t>
            </a:r>
          </a:p>
          <a:p>
            <a:r>
              <a:rPr lang="en-US" dirty="0" err="1"/>
              <a:t>Exampple</a:t>
            </a:r>
            <a:r>
              <a:rPr lang="en-US" dirty="0"/>
              <a:t> of a test in class </a:t>
            </a:r>
          </a:p>
          <a:p>
            <a:r>
              <a:rPr lang="en-US" dirty="0"/>
              <a:t>A graph that shows the actually </a:t>
            </a:r>
            <a:r>
              <a:rPr lang="en-US" dirty="0" err="1"/>
              <a:t>ouput</a:t>
            </a:r>
            <a:r>
              <a:rPr lang="en-US" dirty="0"/>
              <a:t> and our algorithm output the cost function 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6D215-9B82-4691-9CD8-243664F44040}" type="slidenum">
              <a:rPr lang="en-150" smtClean="0"/>
              <a:t>20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341647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 to what an epoch is </a:t>
            </a:r>
          </a:p>
          <a:p>
            <a:r>
              <a:rPr lang="en-US" dirty="0"/>
              <a:t>Explain the backpropagation based on gradient descent and the way that weights are adjust 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6D215-9B82-4691-9CD8-243664F44040}" type="slidenum">
              <a:rPr lang="en-150" smtClean="0"/>
              <a:t>21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419204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6D215-9B82-4691-9CD8-243664F44040}" type="slidenum">
              <a:rPr lang="en-150" smtClean="0"/>
              <a:t>22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090261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that the first layer tales only into consideration the area and the age due to gradient descent </a:t>
            </a:r>
          </a:p>
          <a:p>
            <a:r>
              <a:rPr lang="en-US" dirty="0"/>
              <a:t>Explain </a:t>
            </a:r>
            <a:r>
              <a:rPr lang="en-US" dirty="0" err="1"/>
              <a:t>wha</a:t>
            </a:r>
            <a:r>
              <a:rPr lang="en-US" dirty="0"/>
              <a:t> is happened during the epochs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6D215-9B82-4691-9CD8-243664F44040}" type="slidenum">
              <a:rPr lang="en-150" smtClean="0"/>
              <a:t>27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086369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</a:t>
            </a:r>
            <a:r>
              <a:rPr lang="en-US" dirty="0" err="1"/>
              <a:t>kapelo</a:t>
            </a:r>
            <a:r>
              <a:rPr lang="en-US" dirty="0"/>
              <a:t> is the output of our NN not the actual output 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6D215-9B82-4691-9CD8-243664F44040}" type="slidenum">
              <a:rPr lang="en-150" smtClean="0"/>
              <a:t>3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898979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IS , NODE, INPUT HIDDEN OUTPUT LAYER </a:t>
            </a:r>
          </a:p>
          <a:p>
            <a:r>
              <a:rPr lang="en-US" dirty="0"/>
              <a:t>SAY ABOUT BIAS </a:t>
            </a:r>
          </a:p>
          <a:p>
            <a:r>
              <a:rPr lang="en-US" dirty="0"/>
              <a:t>Say that the most simple </a:t>
            </a:r>
            <a:r>
              <a:rPr lang="en-US" dirty="0" err="1"/>
              <a:t>nn</a:t>
            </a:r>
            <a:r>
              <a:rPr lang="en-US" dirty="0"/>
              <a:t> called </a:t>
            </a:r>
            <a:r>
              <a:rPr lang="en-US" dirty="0" err="1"/>
              <a:t>percepton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6D215-9B82-4691-9CD8-243664F44040}" type="slidenum">
              <a:rPr lang="en-150" smtClean="0"/>
              <a:t>6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790101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we transmit from linear algebra to NN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6D215-9B82-4691-9CD8-243664F44040}" type="slidenum">
              <a:rPr lang="en-150" smtClean="0"/>
              <a:t>8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024459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back and show the input layers</a:t>
            </a:r>
          </a:p>
          <a:p>
            <a:r>
              <a:rPr lang="en-US" dirty="0"/>
              <a:t>Say that the more hidden layers we have the more deep our NN is 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6D215-9B82-4691-9CD8-243664F44040}" type="slidenum">
              <a:rPr lang="en-150" smtClean="0"/>
              <a:t>9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71813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THAT </a:t>
            </a:r>
            <a:r>
              <a:rPr lang="el-GR" dirty="0"/>
              <a:t>θ </a:t>
            </a:r>
            <a:r>
              <a:rPr lang="en-US" dirty="0"/>
              <a:t>IS THE NYMBER THE PARAMETERS </a:t>
            </a:r>
          </a:p>
          <a:p>
            <a:r>
              <a:rPr lang="en-US" dirty="0"/>
              <a:t>Ai WILL BE THE SUM OF </a:t>
            </a:r>
          </a:p>
          <a:p>
            <a:r>
              <a:rPr lang="en-US" dirty="0"/>
              <a:t>Weight or parameter </a:t>
            </a:r>
          </a:p>
          <a:p>
            <a:r>
              <a:rPr lang="en-US" dirty="0"/>
              <a:t>Difference between the </a:t>
            </a:r>
            <a:r>
              <a:rPr lang="el-GR" dirty="0"/>
              <a:t>Θ</a:t>
            </a:r>
            <a:r>
              <a:rPr lang="en-US" dirty="0"/>
              <a:t> in NN and the a in linear </a:t>
            </a:r>
          </a:p>
          <a:p>
            <a:endParaRPr lang="en-US" dirty="0"/>
          </a:p>
          <a:p>
            <a:r>
              <a:rPr lang="en-US" dirty="0"/>
              <a:t>Initialization of weights </a:t>
            </a:r>
          </a:p>
          <a:p>
            <a:r>
              <a:rPr lang="en-US" dirty="0"/>
              <a:t>Not 0 gradient descent will not work </a:t>
            </a:r>
          </a:p>
          <a:p>
            <a:r>
              <a:rPr lang="en-US" dirty="0"/>
              <a:t>Not all the same value our algorithm will not understand the difference </a:t>
            </a:r>
          </a:p>
          <a:p>
            <a:endParaRPr lang="en-US" dirty="0"/>
          </a:p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6D215-9B82-4691-9CD8-243664F44040}" type="slidenum">
              <a:rPr lang="en-150" smtClean="0"/>
              <a:t>10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624055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WHAT THE HYPOTHESIS WILL BE AND WHAT THE A1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6D215-9B82-4691-9CD8-243664F44040}" type="slidenum">
              <a:rPr lang="en-150" smtClean="0"/>
              <a:t>11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94784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anyone know what  g is ?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6D215-9B82-4691-9CD8-243664F44040}" type="slidenum">
              <a:rPr lang="en-150" smtClean="0"/>
              <a:t>12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29118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6D215-9B82-4691-9CD8-243664F44040}" type="slidenum">
              <a:rPr lang="en-150" smtClean="0"/>
              <a:t>14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756813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naconda.com/anaconda/user-guide/tasks/tensorflow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F5EE2-6E90-4469-876B-5C9ECF79F7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Artificial neural networks	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96193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33C9B0-832A-45D9-A43E-518D2BD7B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76" y="2288618"/>
            <a:ext cx="10797902" cy="10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8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93F4-FC15-419B-8F83-CE176B6C0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endParaRPr lang="en-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BB6B8-CD47-41D6-9B6B-380D2C37E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2097088"/>
            <a:ext cx="8016935" cy="34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1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9969E-A59B-4211-8A83-805CDB5D4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1602402"/>
            <a:ext cx="10905066" cy="365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8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A9B9-72D7-411F-B139-1848C44A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</a:t>
            </a:r>
            <a:endParaRPr lang="en-1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83F92F-BDE8-4FDA-8910-6E2ECF68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66" y="2661927"/>
            <a:ext cx="10832585" cy="514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BDB5FB-C1D7-43EF-9CBD-BE18D78F2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66" y="3689288"/>
            <a:ext cx="10832585" cy="69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54744-1FE4-4EAC-8CA0-281D1C321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51402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3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7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0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1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2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3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25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7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8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9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2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3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4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5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9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3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FF813-D0E7-4D7F-A8F7-78685EE1C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2106761"/>
            <a:ext cx="10905066" cy="264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9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8629-01F7-4E9D-A90D-5464BC58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activation functions do we have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48763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30A4B1-4941-4959-8D81-A7759537F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6" r="-2" b="-2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487E53-5333-416C-AD6A-9DE1178D87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0" b="2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D81045-991F-4D9C-8AB1-20260765AC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3285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6F119-650C-4DBD-80CB-5C19A5D37A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" b="1494"/>
          <a:stretch/>
        </p:blipFill>
        <p:spPr>
          <a:xfrm>
            <a:off x="6141719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1205B-E6F0-44C1-98B8-7751A6A99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</a:t>
            </a:r>
            <a:endParaRPr lang="en-1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6034E-78C6-4B5D-BD80-61BE9A47F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149" y="2754648"/>
            <a:ext cx="9095649" cy="134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3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AB88A-A063-4622-B8B1-A2DCD9D9F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1711452"/>
            <a:ext cx="10905066" cy="343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6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11F8-B303-4BAB-9A90-9955B961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271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9F9FAF-E197-4CCE-BD86-7B5EA069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How do neural network learn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963F9-353A-43AB-8325-BD7A04E54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039" y="951493"/>
            <a:ext cx="7169860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61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AC308AB-B85E-46AE-96B3-E22AA45B6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1261618"/>
            <a:ext cx="10905066" cy="433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5803B-F009-4D8B-AC88-31513ECB3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was the backpropagation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7D3E8-6A78-40BC-934F-D65F29EF8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52435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948D3-FD56-4B51-BF54-020C40FA5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1016254"/>
            <a:ext cx="10905066" cy="482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9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D88A-BCA6-4FE9-AB19-ECFB3E1CA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adjust the weights 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7E578-CB2F-4308-9966-8C7EC1BC1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the stochastic gradient descent 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88044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C370B-18D6-47CA-9992-9F1793063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948098"/>
            <a:ext cx="10905066" cy="49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9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68744C-69E6-4E8E-A091-DD04660A0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Example </a:t>
            </a:r>
            <a:endParaRPr lang="en-150" sz="32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4398A0-5CCF-4BA7-888A-7F9FC377C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636" y="2097088"/>
            <a:ext cx="7048915" cy="363019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76261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09DC5-ABC9-47B1-8627-7490B6B49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529" y="643467"/>
            <a:ext cx="813294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0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E0A3-703E-429C-806A-0A3CB7F3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up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07497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F55161-CAB7-416A-9970-A4DB7AB89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2" b="6371"/>
          <a:stretch/>
        </p:blipFill>
        <p:spPr>
          <a:xfrm>
            <a:off x="1143939" y="643467"/>
            <a:ext cx="9893947" cy="521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8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6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67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78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6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9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2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3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94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57A0AD7-98ED-476F-9544-BD366896A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970" y="965201"/>
            <a:ext cx="7466059" cy="4927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863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B394-AC69-49CB-98DA-4E99B2B4B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Frameworks 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3C9CA-422A-4195-889A-300C61A27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Installing TensorFlow: 	</a:t>
            </a:r>
            <a:r>
              <a:rPr lang="en-US" dirty="0">
                <a:hlinkClick r:id="rId2"/>
              </a:rPr>
              <a:t> </a:t>
            </a:r>
            <a:endParaRPr lang="en-US" dirty="0">
              <a:hlinkClick r:id="" action="ppaction://noaction"/>
            </a:endParaRPr>
          </a:p>
          <a:p>
            <a:pPr marL="0" indent="0">
              <a:buNone/>
            </a:pPr>
            <a:r>
              <a:rPr lang="en-US" dirty="0">
                <a:hlinkClick r:id="" action="ppaction://noaction"/>
              </a:rPr>
              <a:t>	https</a:t>
            </a:r>
            <a:r>
              <a:rPr lang="en-US" dirty="0">
                <a:hlinkClick r:id="rId2"/>
              </a:rPr>
              <a:t>://docs.anaconda.com/anaconda/user-guide/tasks/tensorflow/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Installing Keras: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conda</a:t>
            </a:r>
            <a:r>
              <a:rPr lang="en-US" dirty="0"/>
              <a:t> install -c </a:t>
            </a:r>
            <a:r>
              <a:rPr lang="en-US" dirty="0" err="1"/>
              <a:t>conda</a:t>
            </a:r>
            <a:r>
              <a:rPr lang="en-US" dirty="0"/>
              <a:t>-forge </a:t>
            </a:r>
            <a:r>
              <a:rPr lang="en-US" dirty="0" err="1"/>
              <a:t>keras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6880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9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0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3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8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0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84" name="Rectangle 183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187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8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42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5B4B06-BD5B-42F0-B679-AC3204ED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122363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Let’s code</a:t>
            </a:r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38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F9ABBC-0C41-40B2-9811-DF3C23071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Plan for today 	</a:t>
            </a:r>
            <a:endParaRPr lang="en-150" sz="40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B276B-123B-4A7F-A361-D2D8CD985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ANN presentation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LAYERS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ACTIVATION FUNCTION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FEEDFORWARD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How do NN learn(Backpropagation)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Code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150" sz="1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95709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78B64-0A44-416C-959D-6D60B8AC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Artificial Neural Network presentation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81652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1D3CC9DF-DAF3-494B-BD22-7267D4576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439" y="643467"/>
            <a:ext cx="973112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1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EAFF0-B256-495A-8A0F-AF21AE60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in representation 	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70535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8" name="Picture 2">
            <a:extLst>
              <a:ext uri="{FF2B5EF4-FFF2-40B4-BE49-F238E27FC236}">
                <a16:creationId xmlns:a16="http://schemas.microsoft.com/office/drawing/2014/main" id="{6D651BB0-1DFD-4941-83DD-704006F6B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 Diagonal Corner Rectangle 6">
            <a:extLst>
              <a:ext uri="{FF2B5EF4-FFF2-40B4-BE49-F238E27FC236}">
                <a16:creationId xmlns:a16="http://schemas.microsoft.com/office/drawing/2014/main" id="{3D66C6E3-EBD2-40B7-8FD8-D6D2250FC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97FCB-441E-493D-9BAB-B27420788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278" y="1891771"/>
            <a:ext cx="9584265" cy="306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AB0C2-1212-413C-8FD5-4767FA74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	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1ACCA-AA75-4B8F-82CA-5501767C5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Input layer: </a:t>
            </a:r>
            <a:r>
              <a:rPr lang="en-GB" dirty="0"/>
              <a:t>Our input nodes, also known as the “input layer”.</a:t>
            </a:r>
            <a:endParaRPr lang="en-US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Hidden layer: </a:t>
            </a:r>
            <a:r>
              <a:rPr lang="en-GB" dirty="0"/>
              <a:t> intermediate layers of nodes between the input and output layers called the "hidden layers“.</a:t>
            </a:r>
            <a:endParaRPr lang="en-US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Output layer: </a:t>
            </a:r>
            <a:r>
              <a:rPr lang="en-GB" dirty="0"/>
              <a:t>outputs the hypothesis function, known as the "output layer".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19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4089</TotalTime>
  <Words>433</Words>
  <Application>Microsoft Office PowerPoint</Application>
  <PresentationFormat>Widescreen</PresentationFormat>
  <Paragraphs>81</Paragraphs>
  <Slides>31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Tw Cen MT</vt:lpstr>
      <vt:lpstr>Wingdings</vt:lpstr>
      <vt:lpstr>Circuit</vt:lpstr>
      <vt:lpstr>Artificial neural networks </vt:lpstr>
      <vt:lpstr>Remember </vt:lpstr>
      <vt:lpstr>PowerPoint Presentation</vt:lpstr>
      <vt:lpstr>Plan for today  </vt:lpstr>
      <vt:lpstr>Artificial Neural Network presentation</vt:lpstr>
      <vt:lpstr>PowerPoint Presentation</vt:lpstr>
      <vt:lpstr>Difference in representation  </vt:lpstr>
      <vt:lpstr>PowerPoint Presentation</vt:lpstr>
      <vt:lpstr>Layers  </vt:lpstr>
      <vt:lpstr>PowerPoint Presentation</vt:lpstr>
      <vt:lpstr>EXERCISE </vt:lpstr>
      <vt:lpstr>PowerPoint Presentation</vt:lpstr>
      <vt:lpstr>Dimension </vt:lpstr>
      <vt:lpstr>Activation functions</vt:lpstr>
      <vt:lpstr>PowerPoint Presentation</vt:lpstr>
      <vt:lpstr>What activation functions do we have</vt:lpstr>
      <vt:lpstr>PowerPoint Presentation</vt:lpstr>
      <vt:lpstr>Feedforward</vt:lpstr>
      <vt:lpstr>PowerPoint Presentation</vt:lpstr>
      <vt:lpstr>How do neural network learn</vt:lpstr>
      <vt:lpstr>PowerPoint Presentation</vt:lpstr>
      <vt:lpstr>That was the backpropagation</vt:lpstr>
      <vt:lpstr>PowerPoint Presentation</vt:lpstr>
      <vt:lpstr>How we adjust the weights </vt:lpstr>
      <vt:lpstr>PowerPoint Presentation</vt:lpstr>
      <vt:lpstr>Example </vt:lpstr>
      <vt:lpstr>PowerPoint Presentation</vt:lpstr>
      <vt:lpstr>Sum up</vt:lpstr>
      <vt:lpstr>PowerPoint Presentation</vt:lpstr>
      <vt:lpstr>Install Frameworks </vt:lpstr>
      <vt:lpstr>Let’s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neural networks </dc:title>
  <dc:creator>Nikolaos</dc:creator>
  <cp:lastModifiedBy>UG-Zavitsanos, Nikolaos</cp:lastModifiedBy>
  <cp:revision>9</cp:revision>
  <dcterms:created xsi:type="dcterms:W3CDTF">2020-02-01T17:59:58Z</dcterms:created>
  <dcterms:modified xsi:type="dcterms:W3CDTF">2020-02-11T17:27:53Z</dcterms:modified>
</cp:coreProperties>
</file>